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notesMasterIdLst>
    <p:notesMasterId r:id="rId21"/>
  </p:notesMasterIdLst>
  <p:handoutMasterIdLst>
    <p:handoutMasterId r:id="rId22"/>
  </p:handoutMasterIdLst>
  <p:sldIdLst>
    <p:sldId id="275" r:id="rId3"/>
    <p:sldId id="258" r:id="rId4"/>
    <p:sldId id="268" r:id="rId5"/>
    <p:sldId id="278" r:id="rId6"/>
    <p:sldId id="279" r:id="rId7"/>
    <p:sldId id="263" r:id="rId8"/>
    <p:sldId id="270" r:id="rId9"/>
    <p:sldId id="260" r:id="rId10"/>
    <p:sldId id="264" r:id="rId11"/>
    <p:sldId id="271" r:id="rId12"/>
    <p:sldId id="280" r:id="rId13"/>
    <p:sldId id="265" r:id="rId14"/>
    <p:sldId id="281" r:id="rId15"/>
    <p:sldId id="266" r:id="rId16"/>
    <p:sldId id="262" r:id="rId17"/>
    <p:sldId id="267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135" autoAdjust="0"/>
  </p:normalViewPr>
  <p:slideViewPr>
    <p:cSldViewPr snapToGrid="0">
      <p:cViewPr varScale="1">
        <p:scale>
          <a:sx n="58" d="100"/>
          <a:sy n="58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F7D-3841-4198-8D79-77A03BDEDD28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F56A-A311-4FA9-88EA-0A62E5265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9020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6B646-5D1F-4EDB-9F2C-8B856E54E2B3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74E9D-3F30-4A60-B60B-1F273D61E8B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630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4D767-8C7B-499B-BD02-BF9BD5B1340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8900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9178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2973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0618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8127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4446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33739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4D767-8C7B-499B-BD02-BF9BD5B1340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7517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74D767-8C7B-499B-BD02-BF9BD5B1340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57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5015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305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6868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3205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8954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5125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0286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74E9D-3F30-4A60-B60B-1F273D61E8BC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505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26D8-7BDA-4F3A-A8C9-FE728D4D5840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3C59-E37C-4F98-95C6-673F07B8CA3B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Csoportba foglalás 6"/>
          <p:cNvGrpSpPr/>
          <p:nvPr userDrawn="1"/>
        </p:nvGrpSpPr>
        <p:grpSpPr>
          <a:xfrm>
            <a:off x="1" y="278169"/>
            <a:ext cx="12192000" cy="345775"/>
            <a:chOff x="0" y="1779639"/>
            <a:chExt cx="9144000" cy="195558"/>
          </a:xfrm>
        </p:grpSpPr>
        <p:sp>
          <p:nvSpPr>
            <p:cNvPr id="8" name="Téglalap 7"/>
            <p:cNvSpPr/>
            <p:nvPr/>
          </p:nvSpPr>
          <p:spPr>
            <a:xfrm flipH="1">
              <a:off x="0" y="1779639"/>
              <a:ext cx="9144000" cy="6518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hu-HU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Téglalap 8"/>
            <p:cNvSpPr/>
            <p:nvPr/>
          </p:nvSpPr>
          <p:spPr>
            <a:xfrm flipH="1">
              <a:off x="0" y="1844825"/>
              <a:ext cx="9144000" cy="65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hu-HU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Téglalap 9"/>
            <p:cNvSpPr/>
            <p:nvPr/>
          </p:nvSpPr>
          <p:spPr>
            <a:xfrm flipH="1">
              <a:off x="0" y="1910011"/>
              <a:ext cx="9144000" cy="6518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hu-HU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36" y="162316"/>
            <a:ext cx="1294666" cy="1294666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929" y="162316"/>
            <a:ext cx="1340349" cy="134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57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26D8-7BDA-4F3A-A8C9-FE728D4D5840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3C59-E37C-4F98-95C6-673F07B8CA3B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Csoportba foglalás 6"/>
          <p:cNvGrpSpPr/>
          <p:nvPr userDrawn="1"/>
        </p:nvGrpSpPr>
        <p:grpSpPr>
          <a:xfrm>
            <a:off x="1" y="278169"/>
            <a:ext cx="12192000" cy="345775"/>
            <a:chOff x="0" y="1779639"/>
            <a:chExt cx="9144000" cy="195558"/>
          </a:xfrm>
        </p:grpSpPr>
        <p:sp>
          <p:nvSpPr>
            <p:cNvPr id="8" name="Téglalap 7"/>
            <p:cNvSpPr/>
            <p:nvPr/>
          </p:nvSpPr>
          <p:spPr>
            <a:xfrm flipH="1">
              <a:off x="0" y="1779639"/>
              <a:ext cx="9144000" cy="6518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hu-HU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Téglalap 8"/>
            <p:cNvSpPr/>
            <p:nvPr/>
          </p:nvSpPr>
          <p:spPr>
            <a:xfrm flipH="1">
              <a:off x="0" y="1844825"/>
              <a:ext cx="9144000" cy="65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hu-HU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Téglalap 9"/>
            <p:cNvSpPr/>
            <p:nvPr/>
          </p:nvSpPr>
          <p:spPr>
            <a:xfrm flipH="1">
              <a:off x="0" y="1910011"/>
              <a:ext cx="9144000" cy="6518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hu-HU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36" y="162316"/>
            <a:ext cx="1294666" cy="1294666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929" y="162316"/>
            <a:ext cx="1340349" cy="134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37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26D8-7BDA-4F3A-A8C9-FE728D4D5840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3C59-E37C-4F98-95C6-673F07B8CA3B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Csoportba foglalás 6"/>
          <p:cNvGrpSpPr/>
          <p:nvPr userDrawn="1"/>
        </p:nvGrpSpPr>
        <p:grpSpPr>
          <a:xfrm>
            <a:off x="1" y="278169"/>
            <a:ext cx="12192000" cy="345775"/>
            <a:chOff x="0" y="1779639"/>
            <a:chExt cx="9144000" cy="195558"/>
          </a:xfrm>
        </p:grpSpPr>
        <p:sp>
          <p:nvSpPr>
            <p:cNvPr id="8" name="Téglalap 7"/>
            <p:cNvSpPr/>
            <p:nvPr/>
          </p:nvSpPr>
          <p:spPr>
            <a:xfrm flipH="1">
              <a:off x="0" y="1779639"/>
              <a:ext cx="9144000" cy="6518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hu-HU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Téglalap 8"/>
            <p:cNvSpPr/>
            <p:nvPr/>
          </p:nvSpPr>
          <p:spPr>
            <a:xfrm flipH="1">
              <a:off x="0" y="1844825"/>
              <a:ext cx="9144000" cy="65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hu-HU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Téglalap 9"/>
            <p:cNvSpPr/>
            <p:nvPr/>
          </p:nvSpPr>
          <p:spPr>
            <a:xfrm flipH="1">
              <a:off x="0" y="1910011"/>
              <a:ext cx="9144000" cy="6518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hu-HU">
                <a:solidFill>
                  <a:prstClr val="white"/>
                </a:solidFill>
                <a:latin typeface="Calibri"/>
              </a:endParaRPr>
            </a:p>
          </p:txBody>
        </p:sp>
      </p:grp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36" y="162316"/>
            <a:ext cx="1294666" cy="1294666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929" y="162316"/>
            <a:ext cx="1340349" cy="134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565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26D8-7BDA-4F3A-A8C9-FE728D4D5840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3C59-E37C-4F98-95C6-673F07B8CA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7563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26D8-7BDA-4F3A-A8C9-FE728D4D5840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3C59-E37C-4F98-95C6-673F07B8CA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28442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26D8-7BDA-4F3A-A8C9-FE728D4D5840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3C59-E37C-4F98-95C6-673F07B8CA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8160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26D8-7BDA-4F3A-A8C9-FE728D4D5840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3C59-E37C-4F98-95C6-673F07B8CA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9853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26D8-7BDA-4F3A-A8C9-FE728D4D5840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3C59-E37C-4F98-95C6-673F07B8CA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86503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26D8-7BDA-4F3A-A8C9-FE728D4D5840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3C59-E37C-4F98-95C6-673F07B8CA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26540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26D8-7BDA-4F3A-A8C9-FE728D4D5840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3C59-E37C-4F98-95C6-673F07B8CA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0803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26D8-7BDA-4F3A-A8C9-FE728D4D5840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3C59-E37C-4F98-95C6-673F07B8CA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161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alpha val="86000"/>
                <a:lumMod val="14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626D8-7BDA-4F3A-A8C9-FE728D4D5840}" type="datetimeFigureOut">
              <a:rPr lang="hu-HU" smtClean="0"/>
              <a:t>2018. 11. 13.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3C59-E37C-4F98-95C6-673F07B8CA3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337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11" Type="http://schemas.openxmlformats.org/officeDocument/2006/relationships/image" Target="../media/image12.svg"/><Relationship Id="rId5" Type="http://schemas.openxmlformats.org/officeDocument/2006/relationships/image" Target="../media/image6.pn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soportba foglalás 4"/>
          <p:cNvGrpSpPr/>
          <p:nvPr/>
        </p:nvGrpSpPr>
        <p:grpSpPr>
          <a:xfrm>
            <a:off x="1" y="162316"/>
            <a:ext cx="12192000" cy="1340349"/>
            <a:chOff x="1" y="162316"/>
            <a:chExt cx="12192000" cy="1340349"/>
          </a:xfrm>
        </p:grpSpPr>
        <p:grpSp>
          <p:nvGrpSpPr>
            <p:cNvPr id="18" name="Csoportba foglalás 17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5" name="Téglalap 14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hu-HU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6" name="Téglalap 15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hu-HU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7" name="Téglalap 16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hu-HU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pic>
          <p:nvPicPr>
            <p:cNvPr id="4" name="Kép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  <p:sp>
        <p:nvSpPr>
          <p:cNvPr id="11" name="Content Placeholder 4"/>
          <p:cNvSpPr txBox="1">
            <a:spLocks/>
          </p:cNvSpPr>
          <p:nvPr/>
        </p:nvSpPr>
        <p:spPr>
          <a:xfrm>
            <a:off x="1631504" y="1556793"/>
            <a:ext cx="8901189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7100" algn="l">
              <a:lnSpc>
                <a:spcPct val="150000"/>
              </a:lnSpc>
            </a:pPr>
            <a:endParaRPr lang="hu-HU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631504" y="2298364"/>
            <a:ext cx="94596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b="1" cap="all" dirty="0">
                <a:ln w="3175" cmpd="sng">
                  <a:noFill/>
                </a:ln>
                <a:solidFill>
                  <a:prstClr val="white"/>
                </a:solidFill>
              </a:rPr>
              <a:t>Az IT üzemeltetés és biztonság menedzsmentjének aktuális kérdései </a:t>
            </a:r>
            <a:endParaRPr lang="hu-HU" sz="4000" dirty="0"/>
          </a:p>
        </p:txBody>
      </p:sp>
      <p:sp>
        <p:nvSpPr>
          <p:cNvPr id="3" name="Téglalap 2"/>
          <p:cNvSpPr/>
          <p:nvPr/>
        </p:nvSpPr>
        <p:spPr>
          <a:xfrm>
            <a:off x="2064605" y="4883972"/>
            <a:ext cx="8062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cap="all" dirty="0">
                <a:ln w="3175" cmpd="sng">
                  <a:noFill/>
                </a:ln>
                <a:solidFill>
                  <a:prstClr val="white"/>
                </a:solidFill>
              </a:rPr>
              <a:t>Dr. Kucsera Erika ALEZREDES</a:t>
            </a:r>
          </a:p>
        </p:txBody>
      </p:sp>
    </p:spTree>
    <p:extLst>
      <p:ext uri="{BB962C8B-B14F-4D97-AF65-F5344CB8AC3E}">
        <p14:creationId xmlns:p14="http://schemas.microsoft.com/office/powerpoint/2010/main" val="224319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Csoportba foglalás 12"/>
          <p:cNvGrpSpPr/>
          <p:nvPr/>
        </p:nvGrpSpPr>
        <p:grpSpPr>
          <a:xfrm>
            <a:off x="0" y="-95329"/>
            <a:ext cx="12192000" cy="1340349"/>
            <a:chOff x="1" y="162316"/>
            <a:chExt cx="12192000" cy="1340349"/>
          </a:xfrm>
        </p:grpSpPr>
        <p:grpSp>
          <p:nvGrpSpPr>
            <p:cNvPr id="14" name="Csoportba foglalás 13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7" name="Téglalap 16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Téglalap 17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Téglalap 18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15" name="Kép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  <p:sp>
        <p:nvSpPr>
          <p:cNvPr id="2" name="Téglalap 1"/>
          <p:cNvSpPr/>
          <p:nvPr/>
        </p:nvSpPr>
        <p:spPr>
          <a:xfrm>
            <a:off x="266334" y="404761"/>
            <a:ext cx="1124410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/>
              <a:t>SOC-ok képességei</a:t>
            </a:r>
          </a:p>
          <a:p>
            <a:pPr algn="ctr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4107" y="1058372"/>
            <a:ext cx="121919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u-HU" sz="3200" b="1" dirty="0" err="1">
                <a:solidFill>
                  <a:srgbClr val="FFFF00"/>
                </a:solidFill>
              </a:rPr>
              <a:t>Threat</a:t>
            </a:r>
            <a:r>
              <a:rPr lang="hu-HU" sz="3200" b="1" dirty="0">
                <a:solidFill>
                  <a:srgbClr val="FFFF00"/>
                </a:solidFill>
              </a:rPr>
              <a:t> </a:t>
            </a:r>
            <a:r>
              <a:rPr lang="hu-HU" sz="3200" b="1" dirty="0" err="1">
                <a:solidFill>
                  <a:srgbClr val="FFFF00"/>
                </a:solidFill>
              </a:rPr>
              <a:t>Intelligence</a:t>
            </a:r>
            <a:r>
              <a:rPr lang="hu-HU" sz="3200" b="1" dirty="0">
                <a:solidFill>
                  <a:srgbClr val="FFFF00"/>
                </a:solidFill>
              </a:rPr>
              <a:t> (TI), a fenyegetések proaktív felderítése, valamint a viselkedésprofilozás valós idejű esemény korreláció.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3200" b="1" dirty="0"/>
              <a:t>Végponti detektálás és válasz (</a:t>
            </a:r>
            <a:r>
              <a:rPr lang="hu-HU" sz="3200" b="1" dirty="0" err="1"/>
              <a:t>endpoint</a:t>
            </a:r>
            <a:r>
              <a:rPr lang="hu-HU" sz="3200" b="1" dirty="0"/>
              <a:t> </a:t>
            </a:r>
            <a:r>
              <a:rPr lang="hu-HU" sz="3200" b="1" dirty="0" err="1"/>
              <a:t>detection</a:t>
            </a:r>
            <a:r>
              <a:rPr lang="hu-HU" sz="3200" b="1" dirty="0"/>
              <a:t> and </a:t>
            </a:r>
            <a:r>
              <a:rPr lang="hu-HU" sz="3200" b="1" dirty="0" err="1"/>
              <a:t>response</a:t>
            </a:r>
            <a:r>
              <a:rPr lang="hu-HU" sz="3200" b="1" dirty="0"/>
              <a:t> - EDR).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3200" b="1" dirty="0"/>
              <a:t>Hálózati magas szintű csomagelemzés (</a:t>
            </a:r>
            <a:r>
              <a:rPr lang="hu-HU" sz="3200" b="1" dirty="0" err="1"/>
              <a:t>network</a:t>
            </a:r>
            <a:r>
              <a:rPr lang="hu-HU" sz="3200" b="1" dirty="0"/>
              <a:t> </a:t>
            </a:r>
            <a:r>
              <a:rPr lang="hu-HU" sz="3200" b="1" dirty="0" err="1"/>
              <a:t>deep</a:t>
            </a:r>
            <a:r>
              <a:rPr lang="hu-HU" sz="3200" b="1" dirty="0"/>
              <a:t> </a:t>
            </a:r>
            <a:r>
              <a:rPr lang="hu-HU" sz="3200" b="1" dirty="0" err="1"/>
              <a:t>packet</a:t>
            </a:r>
            <a:r>
              <a:rPr lang="hu-HU" sz="3200" b="1" dirty="0"/>
              <a:t> </a:t>
            </a:r>
            <a:r>
              <a:rPr lang="hu-HU" sz="3200" b="1" dirty="0" err="1"/>
              <a:t>inspection</a:t>
            </a:r>
            <a:r>
              <a:rPr lang="hu-HU" sz="3200" b="1" dirty="0"/>
              <a:t>).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3200" b="1" dirty="0"/>
              <a:t>Hálózati nyomozás (</a:t>
            </a:r>
            <a:r>
              <a:rPr lang="hu-HU" sz="3200" b="1" dirty="0" err="1"/>
              <a:t>network</a:t>
            </a:r>
            <a:r>
              <a:rPr lang="hu-HU" sz="3200" b="1" dirty="0"/>
              <a:t> </a:t>
            </a:r>
            <a:r>
              <a:rPr lang="hu-HU" sz="3200" b="1" dirty="0" err="1"/>
              <a:t>forensics</a:t>
            </a:r>
            <a:r>
              <a:rPr lang="hu-HU" sz="3200" b="1" dirty="0"/>
              <a:t>).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3200" b="1" dirty="0"/>
              <a:t>Jogosultság- és hozzáférés-kezelés (</a:t>
            </a:r>
            <a:r>
              <a:rPr lang="hu-HU" sz="3200" b="1" dirty="0" err="1"/>
              <a:t>identity</a:t>
            </a:r>
            <a:r>
              <a:rPr lang="hu-HU" sz="3200" b="1" dirty="0"/>
              <a:t> and </a:t>
            </a:r>
            <a:r>
              <a:rPr lang="hu-HU" sz="3200" b="1" dirty="0" err="1"/>
              <a:t>access</a:t>
            </a:r>
            <a:r>
              <a:rPr lang="hu-HU" sz="3200" b="1" dirty="0"/>
              <a:t> management - IAM).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3200" b="1" dirty="0"/>
              <a:t>Beépített integrált esemény- és incidenskezelő rendszer</a:t>
            </a:r>
            <a:r>
              <a:rPr lang="hu-H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4396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Csoportba foglalás 12"/>
          <p:cNvGrpSpPr/>
          <p:nvPr/>
        </p:nvGrpSpPr>
        <p:grpSpPr>
          <a:xfrm>
            <a:off x="0" y="-95329"/>
            <a:ext cx="12192000" cy="1340349"/>
            <a:chOff x="1" y="162316"/>
            <a:chExt cx="12192000" cy="1340349"/>
          </a:xfrm>
        </p:grpSpPr>
        <p:grpSp>
          <p:nvGrpSpPr>
            <p:cNvPr id="14" name="Csoportba foglalás 13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7" name="Téglalap 16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Téglalap 17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Téglalap 18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15" name="Kép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  <p:sp>
        <p:nvSpPr>
          <p:cNvPr id="2" name="Téglalap 1"/>
          <p:cNvSpPr/>
          <p:nvPr/>
        </p:nvSpPr>
        <p:spPr>
          <a:xfrm>
            <a:off x="266334" y="404761"/>
            <a:ext cx="1124410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/>
              <a:t>SOC-ok képességei II.</a:t>
            </a:r>
          </a:p>
          <a:p>
            <a:pPr algn="ctr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480435" y="1656888"/>
            <a:ext cx="1219199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3200" b="1" dirty="0">
                <a:solidFill>
                  <a:srgbClr val="FFFF00"/>
                </a:solidFill>
              </a:rPr>
              <a:t>Felhasználó alapú eseménymonitoring.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3200" b="1" dirty="0">
                <a:solidFill>
                  <a:srgbClr val="FFFF00"/>
                </a:solidFill>
              </a:rPr>
              <a:t>Viselkedés- vagy gépi tanulás (ML) alapú elemzések.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3200" b="1" dirty="0"/>
              <a:t>Fenyegetettség felderítés és adattárház elemzés (</a:t>
            </a:r>
            <a:r>
              <a:rPr lang="hu-HU" sz="3200" b="1" dirty="0" err="1"/>
              <a:t>threat</a:t>
            </a:r>
            <a:r>
              <a:rPr lang="hu-HU" sz="3200" b="1" dirty="0"/>
              <a:t> </a:t>
            </a:r>
            <a:r>
              <a:rPr lang="hu-HU" sz="3200" b="1" dirty="0" err="1"/>
              <a:t>intelligence</a:t>
            </a:r>
            <a:r>
              <a:rPr lang="hu-HU" sz="3200" b="1" dirty="0"/>
              <a:t> </a:t>
            </a:r>
            <a:r>
              <a:rPr lang="hu-HU" sz="3200" b="1" dirty="0" err="1"/>
              <a:t>feeds</a:t>
            </a:r>
            <a:r>
              <a:rPr lang="hu-HU" sz="3200" b="1" dirty="0"/>
              <a:t> and </a:t>
            </a:r>
            <a:r>
              <a:rPr lang="hu-HU" sz="3200" b="1" dirty="0" err="1"/>
              <a:t>the</a:t>
            </a:r>
            <a:r>
              <a:rPr lang="hu-HU" sz="3200" b="1" dirty="0"/>
              <a:t> </a:t>
            </a:r>
            <a:r>
              <a:rPr lang="hu-HU" sz="3200" b="1" dirty="0" err="1"/>
              <a:t>analyst</a:t>
            </a:r>
            <a:r>
              <a:rPr lang="hu-HU" sz="3200" b="1" dirty="0"/>
              <a:t> </a:t>
            </a:r>
            <a:r>
              <a:rPr lang="hu-HU" sz="3200" b="1" dirty="0" err="1"/>
              <a:t>data</a:t>
            </a:r>
            <a:r>
              <a:rPr lang="hu-HU" sz="3200" b="1" dirty="0"/>
              <a:t> mart).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3200" b="1" dirty="0" err="1">
                <a:solidFill>
                  <a:srgbClr val="FFFF00"/>
                </a:solidFill>
              </a:rPr>
              <a:t>Honeynet</a:t>
            </a:r>
            <a:r>
              <a:rPr lang="hu-HU" sz="3200" b="1" dirty="0">
                <a:solidFill>
                  <a:srgbClr val="FFFF00"/>
                </a:solidFill>
              </a:rPr>
              <a:t>- megtévesztő komponens.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3200" b="1" dirty="0" err="1"/>
              <a:t>Threat</a:t>
            </a:r>
            <a:r>
              <a:rPr lang="hu-HU" sz="3200" b="1" dirty="0"/>
              <a:t> </a:t>
            </a:r>
            <a:r>
              <a:rPr lang="hu-HU" sz="3200" b="1" dirty="0" err="1"/>
              <a:t>Hunting</a:t>
            </a:r>
            <a:r>
              <a:rPr lang="hu-HU" sz="3200" b="1" dirty="0"/>
              <a:t> hagyományos lekérdezési és gyűjtési automatizmussal, vagy idővonal szerinti megközelítéssel.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u-HU" sz="3200" b="1" dirty="0"/>
              <a:t>Teljes csomag rögzítési lehetőség.</a:t>
            </a:r>
          </a:p>
        </p:txBody>
      </p:sp>
    </p:spTree>
    <p:extLst>
      <p:ext uri="{BB962C8B-B14F-4D97-AF65-F5344CB8AC3E}">
        <p14:creationId xmlns:p14="http://schemas.microsoft.com/office/powerpoint/2010/main" val="1815093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Csoportba foglalás 5"/>
          <p:cNvGrpSpPr/>
          <p:nvPr/>
        </p:nvGrpSpPr>
        <p:grpSpPr>
          <a:xfrm>
            <a:off x="0" y="-12161"/>
            <a:ext cx="12192000" cy="1340349"/>
            <a:chOff x="1" y="162316"/>
            <a:chExt cx="12192000" cy="1340349"/>
          </a:xfrm>
        </p:grpSpPr>
        <p:grpSp>
          <p:nvGrpSpPr>
            <p:cNvPr id="7" name="Csoportba foglalás 6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0" name="Téglalap 9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Téglalap 10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Téglalap 11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8" name="Kép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9" name="Kép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  <p:sp>
        <p:nvSpPr>
          <p:cNvPr id="2" name="Téglalap 1"/>
          <p:cNvSpPr/>
          <p:nvPr/>
        </p:nvSpPr>
        <p:spPr>
          <a:xfrm>
            <a:off x="4185273" y="383290"/>
            <a:ext cx="66965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/>
              <a:t>Jogi megfelelés</a:t>
            </a:r>
          </a:p>
          <a:p>
            <a:pPr algn="ctr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" y="1131078"/>
            <a:ext cx="1205345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3000" dirty="0"/>
              <a:t>Az állami és önkormányzati szervek elektronikus információbiztonságáról szóló </a:t>
            </a:r>
            <a:r>
              <a:rPr lang="hu-HU" sz="3000" b="1" dirty="0"/>
              <a:t>2013. évi L. törvény </a:t>
            </a:r>
            <a:r>
              <a:rPr lang="hu-HU" sz="3000" dirty="0"/>
              <a:t>( </a:t>
            </a:r>
            <a:r>
              <a:rPr lang="hu-HU" sz="3000" dirty="0" err="1"/>
              <a:t>Ibtv</a:t>
            </a:r>
            <a:r>
              <a:rPr lang="hu-HU" sz="3000" dirty="0"/>
              <a:t>.) adja a kerteteket.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3000" b="1" dirty="0"/>
              <a:t>41/2015. (VII. 15.) BM rendelet </a:t>
            </a:r>
            <a:r>
              <a:rPr lang="hu-HU" sz="3000" dirty="0"/>
              <a:t>–osztályba, szintbe sorolás- a kötelező intézkedések (automatikus eseménykezelés, az információ korreláció, automatikus nyomon követés, adatgyűjtés, vizsgálat, automatizált jelentés és támogatás).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3000" b="1" dirty="0"/>
              <a:t>A minősített adat védelméről szóló 2009. évi CLV törvény </a:t>
            </a:r>
            <a:r>
              <a:rPr lang="hu-HU" sz="3000" dirty="0"/>
              <a:t>szab alapvető kereteket a SOC-hoz kapcsolódó eljárásrendeknél a minősített adatokkal kapcsolatos incidenskezelésre, nyomrögzítési specialitásokra, a hatóság irányába a kötelezettségekre.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3322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Csoportba foglalás 5"/>
          <p:cNvGrpSpPr/>
          <p:nvPr/>
        </p:nvGrpSpPr>
        <p:grpSpPr>
          <a:xfrm>
            <a:off x="0" y="-12161"/>
            <a:ext cx="12192000" cy="1340349"/>
            <a:chOff x="1" y="162316"/>
            <a:chExt cx="12192000" cy="1340349"/>
          </a:xfrm>
        </p:grpSpPr>
        <p:grpSp>
          <p:nvGrpSpPr>
            <p:cNvPr id="7" name="Csoportba foglalás 6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0" name="Téglalap 9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Téglalap 10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Téglalap 11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8" name="Kép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9" name="Kép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  <p:sp>
        <p:nvSpPr>
          <p:cNvPr id="2" name="Téglalap 1"/>
          <p:cNvSpPr/>
          <p:nvPr/>
        </p:nvSpPr>
        <p:spPr>
          <a:xfrm>
            <a:off x="2555979" y="469674"/>
            <a:ext cx="669652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/>
              <a:t>Eseménykezelés, jogi megfelelés</a:t>
            </a:r>
          </a:p>
          <a:p>
            <a:pPr algn="ctr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82189" y="1131078"/>
            <a:ext cx="11244105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800" dirty="0"/>
              <a:t>A </a:t>
            </a:r>
            <a:r>
              <a:rPr lang="hu-HU" sz="2800" b="1" dirty="0"/>
              <a:t>185/2015. (VII. 13.) Kormány rendelet</a:t>
            </a:r>
            <a:r>
              <a:rPr lang="hu-HU" sz="2800" dirty="0"/>
              <a:t> a kormányzati eseménykezelő központ és az eseménykezelő központok feladat- és hatásköréről, valamint a biztonsági események kezelésének, a biztonsági események műszaki vizsgálatának és a sérülékenységvizsgálat lefolytatásának szabályairól.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hu-HU" sz="2800" b="1" dirty="0"/>
              <a:t>GDPR EU rendelet</a:t>
            </a:r>
            <a:r>
              <a:rPr lang="hu-HU" sz="2800" dirty="0"/>
              <a:t>( Data </a:t>
            </a:r>
            <a:r>
              <a:rPr lang="hu-HU" sz="2800" dirty="0" err="1"/>
              <a:t>Protection</a:t>
            </a:r>
            <a:r>
              <a:rPr lang="hu-HU" sz="2800" dirty="0"/>
              <a:t> </a:t>
            </a:r>
            <a:r>
              <a:rPr lang="hu-HU" sz="2800" dirty="0" err="1"/>
              <a:t>Regulation</a:t>
            </a:r>
            <a:r>
              <a:rPr lang="hu-HU" sz="2800" dirty="0"/>
              <a:t> (GDPR) Az Európai Parlament és a Tanács 2016. április 27-i (EU) 2016/679 rendelete a természetes személyeknek a személyes adatok kezelése tekintetében történő védelméről és az ilyen adatok szabad áramlásáról, valamint a 95/46/EK irányelv hatályon kívül helyezéséről (általános adatvédelmi rendelet).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6208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0" y="6401172"/>
            <a:ext cx="12192000" cy="45682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Kommunikáció Konferencia 2018</a:t>
            </a:r>
          </a:p>
        </p:txBody>
      </p:sp>
      <p:sp>
        <p:nvSpPr>
          <p:cNvPr id="2" name="Téglalap 1"/>
          <p:cNvSpPr/>
          <p:nvPr/>
        </p:nvSpPr>
        <p:spPr>
          <a:xfrm>
            <a:off x="0" y="392201"/>
            <a:ext cx="1124410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/>
              <a:t>Központi naplóelemzés fontossága</a:t>
            </a:r>
          </a:p>
          <a:p>
            <a:pPr algn="ctr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473947" y="1253975"/>
            <a:ext cx="1124410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600" b="1" dirty="0"/>
              <a:t>Az incidens felderítés, nyomelemzés, megelőzés érdekében napjainkban a naplófájlelemzésen kiemelten nagy hangsúly van, mely során elvárás: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600" b="1" dirty="0"/>
              <a:t>A különböző alkalmazások és eszközök körében keletkező nagy mennyiségű naplóüzenetek összegyűjtése, későbbi összefűzése, és a naplófájlok garantált üzenetvesztés nélküli továbbítása.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600" b="1" dirty="0"/>
              <a:t>A naplóüzenetek eredeti formátumának megőrzése.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600" b="1" dirty="0"/>
              <a:t>A módosítás, hamisítás megakadályozása titkosítással a továbbítás és tárolás során.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600" b="1" dirty="0"/>
              <a:t>A naplófile eseményeiből gyors és hatékony információkinyerés.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2600" b="1" dirty="0"/>
              <a:t>A használt napló generáló környezetekre méretezett megfelelő méretű gyűjtő infrastruktúra.</a:t>
            </a:r>
          </a:p>
          <a:p>
            <a:pPr algn="just"/>
            <a:endParaRPr lang="hu-HU" sz="2600" b="1" dirty="0"/>
          </a:p>
          <a:p>
            <a:pPr algn="just"/>
            <a:endParaRPr lang="hu-HU" sz="2600" b="1" dirty="0"/>
          </a:p>
          <a:p>
            <a:pPr algn="ctr"/>
            <a:endParaRPr lang="hu-HU" sz="3200" b="1" dirty="0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0" y="-86374"/>
            <a:ext cx="12192000" cy="1340349"/>
            <a:chOff x="1" y="162316"/>
            <a:chExt cx="12192000" cy="1340349"/>
          </a:xfrm>
        </p:grpSpPr>
        <p:grpSp>
          <p:nvGrpSpPr>
            <p:cNvPr id="7" name="Csoportba foglalás 6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0" name="Téglalap 9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Téglalap 10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Téglalap 11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8" name="Kép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9" name="Kép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6614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Csoportba foglalás 5"/>
          <p:cNvGrpSpPr/>
          <p:nvPr/>
        </p:nvGrpSpPr>
        <p:grpSpPr>
          <a:xfrm>
            <a:off x="0" y="9783"/>
            <a:ext cx="12192000" cy="1340349"/>
            <a:chOff x="1" y="162316"/>
            <a:chExt cx="12192000" cy="1340349"/>
          </a:xfrm>
        </p:grpSpPr>
        <p:grpSp>
          <p:nvGrpSpPr>
            <p:cNvPr id="7" name="Csoportba foglalás 6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0" name="Téglalap 9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Téglalap 10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Téglalap 11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8" name="Kép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9" name="Kép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0" y="6401172"/>
            <a:ext cx="12192000" cy="45682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ommunikáció</a:t>
            </a:r>
            <a:r>
              <a:rPr lang="hu-HU" dirty="0">
                <a:solidFill>
                  <a:schemeClr val="tx1"/>
                </a:solidFill>
              </a:rPr>
              <a:t> Konferencia 2018</a:t>
            </a:r>
          </a:p>
        </p:txBody>
      </p:sp>
      <p:sp>
        <p:nvSpPr>
          <p:cNvPr id="2" name="Téglalap 1"/>
          <p:cNvSpPr/>
          <p:nvPr/>
        </p:nvSpPr>
        <p:spPr>
          <a:xfrm>
            <a:off x="161975" y="480263"/>
            <a:ext cx="112441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/>
              <a:t>Üzemeltető és biztonsági állomány</a:t>
            </a:r>
            <a:br>
              <a:rPr lang="hu-HU" sz="3200" b="1" dirty="0"/>
            </a:br>
            <a:r>
              <a:rPr lang="hu-HU" sz="3200" b="1" dirty="0"/>
              <a:t> együttműködése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70735" y="1760950"/>
            <a:ext cx="116505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3000" b="1" dirty="0"/>
              <a:t>Összehangolt NOC és SOC tevékenység fenntartása.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3000" b="1" dirty="0"/>
              <a:t>Az üzemeltetői és biztonsági szakállomány feladatainak egyértelmű adminisztratív meghatározása.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3000" b="1" dirty="0"/>
              <a:t>Privilegizált felhasználók tevékenységének ellenőrizhetősége. Tudatosítás.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3000" b="1" dirty="0"/>
              <a:t>Közös gyakorlások, oktatások fontossága.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3000" b="1" dirty="0"/>
              <a:t>Motivációs ellentétek vezetői kezelése&gt;&gt;&gt;</a:t>
            </a:r>
            <a:br>
              <a:rPr lang="hu-HU" sz="3000" b="1" dirty="0"/>
            </a:br>
            <a:r>
              <a:rPr lang="hu-HU" sz="3000" b="1" dirty="0"/>
              <a:t> Hatékony együttműködés&gt;&gt;&gt;</a:t>
            </a:r>
            <a:r>
              <a:rPr lang="hu-HU" sz="3000" dirty="0"/>
              <a:t> </a:t>
            </a:r>
            <a:r>
              <a:rPr lang="hu-HU" sz="3000" b="1" dirty="0"/>
              <a:t>védelmi potenciál növekedése.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hu-HU" sz="3200" b="1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3608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0" y="6401172"/>
            <a:ext cx="12192000" cy="45682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Kommunikáció Konferencia 2018</a:t>
            </a:r>
          </a:p>
        </p:txBody>
      </p:sp>
      <p:sp>
        <p:nvSpPr>
          <p:cNvPr id="2" name="Téglalap 1"/>
          <p:cNvSpPr/>
          <p:nvPr/>
        </p:nvSpPr>
        <p:spPr>
          <a:xfrm>
            <a:off x="242274" y="462579"/>
            <a:ext cx="1124410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/>
              <a:t>ÖSSZEGZÉS</a:t>
            </a:r>
          </a:p>
          <a:p>
            <a:pPr algn="ctr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85809" y="766044"/>
            <a:ext cx="1186391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hu-HU" sz="3200" b="1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3000" b="1" dirty="0"/>
              <a:t>A NOC-oknál a magas rendelkezésre állás, a SOC-oknál a biztonság garantálása a fő motiváció.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3000" b="1" dirty="0"/>
              <a:t>A biztonsági környezet változásával a védelemre folyamatosan költeni kell, amit a vezetők mind jobban elfogadnak az 5. generációs fenyegetettségekre tekintettel.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3000" b="1" dirty="0"/>
              <a:t>A képességeket és az IT üzemeltetési és biztonsági szervezetek működését, együttműködését hangolni és adminisztratívan szabályozni kell.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3000" b="1" dirty="0"/>
              <a:t>Az üzemeltetési és biztonsági szegmens összehangolása a</a:t>
            </a:r>
            <a:r>
              <a:rPr lang="hu-HU" sz="3000" dirty="0"/>
              <a:t> </a:t>
            </a:r>
            <a:r>
              <a:rPr lang="hu-HU" sz="3000" b="1" dirty="0"/>
              <a:t>védelmi potenciál növekedését eredményezi.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3200" b="1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hu-HU" dirty="0"/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0" y="-78455"/>
            <a:ext cx="12192000" cy="1340349"/>
            <a:chOff x="1" y="162316"/>
            <a:chExt cx="12192000" cy="1340349"/>
          </a:xfrm>
        </p:grpSpPr>
        <p:grpSp>
          <p:nvGrpSpPr>
            <p:cNvPr id="14" name="Csoportba foglalás 13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7" name="Téglalap 16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Téglalap 17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Téglalap 18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15" name="Kép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1300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soportba foglalás 4"/>
          <p:cNvGrpSpPr/>
          <p:nvPr/>
        </p:nvGrpSpPr>
        <p:grpSpPr>
          <a:xfrm>
            <a:off x="1" y="162316"/>
            <a:ext cx="12192000" cy="1340349"/>
            <a:chOff x="1" y="162316"/>
            <a:chExt cx="12192000" cy="1340349"/>
          </a:xfrm>
        </p:grpSpPr>
        <p:grpSp>
          <p:nvGrpSpPr>
            <p:cNvPr id="18" name="Csoportba foglalás 17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5" name="Téglalap 14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hu-HU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6" name="Téglalap 15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hu-HU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7" name="Téglalap 16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hu-HU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pic>
          <p:nvPicPr>
            <p:cNvPr id="4" name="Kép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  <p:sp>
        <p:nvSpPr>
          <p:cNvPr id="11" name="Content Placeholder 4"/>
          <p:cNvSpPr txBox="1">
            <a:spLocks/>
          </p:cNvSpPr>
          <p:nvPr/>
        </p:nvSpPr>
        <p:spPr>
          <a:xfrm>
            <a:off x="1631504" y="1556793"/>
            <a:ext cx="8901189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7100" algn="l">
              <a:lnSpc>
                <a:spcPct val="150000"/>
              </a:lnSpc>
            </a:pPr>
            <a:endParaRPr lang="hu-HU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491655" y="3106968"/>
            <a:ext cx="94596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400" b="1" dirty="0">
                <a:solidFill>
                  <a:schemeClr val="bg1"/>
                </a:solidFill>
              </a:rPr>
              <a:t>Köszönöm figyelmüket!</a:t>
            </a:r>
          </a:p>
        </p:txBody>
      </p:sp>
    </p:spTree>
    <p:extLst>
      <p:ext uri="{BB962C8B-B14F-4D97-AF65-F5344CB8AC3E}">
        <p14:creationId xmlns:p14="http://schemas.microsoft.com/office/powerpoint/2010/main" val="8975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Csoportba foglalás 4"/>
          <p:cNvGrpSpPr/>
          <p:nvPr/>
        </p:nvGrpSpPr>
        <p:grpSpPr>
          <a:xfrm>
            <a:off x="1" y="162316"/>
            <a:ext cx="12192000" cy="1340349"/>
            <a:chOff x="1" y="162316"/>
            <a:chExt cx="12192000" cy="1340349"/>
          </a:xfrm>
        </p:grpSpPr>
        <p:grpSp>
          <p:nvGrpSpPr>
            <p:cNvPr id="18" name="Csoportba foglalás 17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5" name="Téglalap 14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hu-HU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6" name="Téglalap 15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hu-HU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7" name="Téglalap 16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hu-HU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pic>
          <p:nvPicPr>
            <p:cNvPr id="4" name="Kép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6" name="Kép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  <p:sp>
        <p:nvSpPr>
          <p:cNvPr id="11" name="Content Placeholder 4"/>
          <p:cNvSpPr txBox="1">
            <a:spLocks/>
          </p:cNvSpPr>
          <p:nvPr/>
        </p:nvSpPr>
        <p:spPr>
          <a:xfrm>
            <a:off x="1631504" y="1556793"/>
            <a:ext cx="8901189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7100" algn="l">
              <a:lnSpc>
                <a:spcPct val="150000"/>
              </a:lnSpc>
            </a:pPr>
            <a:endParaRPr lang="hu-HU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631504" y="2298364"/>
            <a:ext cx="94596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sz="4400" b="1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14676" y="1602476"/>
            <a:ext cx="1177962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3200" b="1" dirty="0">
                <a:solidFill>
                  <a:prstClr val="white"/>
                </a:solidFill>
                <a:latin typeface="Century Gothic" panose="020B0502020202020204"/>
              </a:rPr>
              <a:t>Felhasznált irodalom</a:t>
            </a:r>
          </a:p>
          <a:p>
            <a:pPr lvl="0"/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Berki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 Gábor: </a:t>
            </a:r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Kiberháborúk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, </a:t>
            </a:r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kiberkonﬂiktusok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 </a:t>
            </a:r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In:Geopolitikai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 tanács közhasznú alapítvány Műhelytanulmányok 2016/1. szám 246-287 oldal </a:t>
            </a:r>
          </a:p>
          <a:p>
            <a:pPr lvl="0"/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Fried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 Zoltán: Felhasználói viselkedésanalízis egy lehetséges módszere In: XX. Fiatal Műszakiak Tudományos </a:t>
            </a:r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Ülésszaka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, 2015, ,Műszaki tudományos közlemények 3. 147-150 oldal,</a:t>
            </a:r>
          </a:p>
          <a:p>
            <a:pPr lvl="0"/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Hadarics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 Kálmán Incidens-menedzsment gyakorlat Budapest: Nemzeti Közszolgálati Egyetem, 2014, </a:t>
            </a:r>
          </a:p>
          <a:p>
            <a:pPr lvl="0"/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Hámornik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 Balázs Péter: A SECURITY OPERATIONS CENTER (SOC): A </a:t>
            </a:r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kiberbiztonsági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 csapatmunka és kihívásai In: Hadmérnök XIII. Évfolyam 2. szám – 2018. június 393-409 oldal, </a:t>
            </a:r>
          </a:p>
          <a:p>
            <a:pPr lvl="0"/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Horváth Gergely Krisztián: Incidens-menedzsment, BCP, DRP integráció A biztonság eseménykezelés, és illeszkedése a működésfolytonosság tervezéshez, és az informatikai szolgáltatásfolytonosság tervezéshez Budapest, NKE, 2014 </a:t>
            </a:r>
          </a:p>
          <a:p>
            <a:pPr lvl="0"/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Kovács Zoltán: Az </a:t>
            </a:r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infokommuníkációs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 rendszerek nemzetbiztonsági kihívásai Doktori (PhD) Értekezés 2015, NKE KDI, 84-86 oldal</a:t>
            </a:r>
          </a:p>
          <a:p>
            <a:pPr lvl="0"/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Muha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 Lajos – </a:t>
            </a:r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Krasznay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 Csaba Az elektronikus információs rendszerek biztonságának menedzselése Budapest, Nemzeti Közszolgálati Egyetem Vezető- és Továbbképzési Intézet, 2014, </a:t>
            </a:r>
          </a:p>
          <a:p>
            <a:pPr lvl="0"/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Munk Sándor: </a:t>
            </a:r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Kiberbiztonsági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 </a:t>
            </a:r>
            <a:r>
              <a:rPr lang="hu-HU" sz="1400" dirty="0" err="1">
                <a:solidFill>
                  <a:prstClr val="white"/>
                </a:solidFill>
                <a:latin typeface="Century Gothic" panose="020B0502020202020204"/>
              </a:rPr>
              <a:t>eseménykezelő</a:t>
            </a:r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 szervezetek rendeltetése, In: Hadmérnök XIII. Évfolyam 3. szám – 2018. június, </a:t>
            </a:r>
          </a:p>
          <a:p>
            <a:pPr lvl="0"/>
            <a:r>
              <a:rPr lang="hu-HU" sz="1400" dirty="0">
                <a:solidFill>
                  <a:prstClr val="white"/>
                </a:solidFill>
                <a:latin typeface="Century Gothic" panose="020B0502020202020204"/>
              </a:rPr>
              <a:t>Sági Gábor: Az informatikai rendszerek naplózása In: Nemzetbiztonsági Szemle MMXVII/I  27-43 oldal</a:t>
            </a:r>
          </a:p>
          <a:p>
            <a:pPr lvl="0"/>
            <a:r>
              <a:rPr lang="fr-FR" sz="1400" dirty="0">
                <a:solidFill>
                  <a:prstClr val="white"/>
                </a:solidFill>
                <a:latin typeface="Century Gothic" panose="020B0502020202020204"/>
              </a:rPr>
              <a:t>Internet:</a:t>
            </a:r>
          </a:p>
          <a:p>
            <a:pPr lvl="0"/>
            <a:r>
              <a:rPr lang="fr-FR" sz="1400" dirty="0">
                <a:solidFill>
                  <a:prstClr val="white"/>
                </a:solidFill>
                <a:latin typeface="Century Gothic" panose="020B0502020202020204"/>
              </a:rPr>
              <a:t>https://www.checkpoint.com/gen-v-cyber-security/</a:t>
            </a:r>
          </a:p>
          <a:p>
            <a:pPr lvl="0"/>
            <a:r>
              <a:rPr lang="fr-FR" sz="1400" dirty="0">
                <a:solidFill>
                  <a:prstClr val="white"/>
                </a:solidFill>
                <a:latin typeface="Century Gothic" panose="020B0502020202020204"/>
              </a:rPr>
              <a:t>https://etl.enisa.europa.eu/#/</a:t>
            </a:r>
          </a:p>
        </p:txBody>
      </p:sp>
    </p:spTree>
    <p:extLst>
      <p:ext uri="{BB962C8B-B14F-4D97-AF65-F5344CB8AC3E}">
        <p14:creationId xmlns:p14="http://schemas.microsoft.com/office/powerpoint/2010/main" val="368764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0" y="6401172"/>
            <a:ext cx="12192000" cy="45682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Kommunikáció Konferencia 2018</a:t>
            </a:r>
          </a:p>
        </p:txBody>
      </p:sp>
      <p:sp>
        <p:nvSpPr>
          <p:cNvPr id="2" name="Téglalap 1"/>
          <p:cNvSpPr/>
          <p:nvPr/>
        </p:nvSpPr>
        <p:spPr>
          <a:xfrm>
            <a:off x="422031" y="561424"/>
            <a:ext cx="112441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/>
              <a:t>Áttekintés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43094" y="1253975"/>
            <a:ext cx="1124410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/>
              <a:t>Biztonsági környezet változása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/>
              <a:t>Biztonságtudatosság előtérbe kerülése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/>
              <a:t>Felhasználói szokások változása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/>
              <a:t>NOC-SOC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/>
              <a:t>SOC képességek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/>
              <a:t>Központi naplóelemzés fontosága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/>
              <a:t>Üzemeltető és biztonsági állomány viszonya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/>
              <a:t>Eseménykezelés, jogi megfelelés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/>
              <a:t>Hatékony együttműködés &gt;&gt;&gt;</a:t>
            </a:r>
            <a:r>
              <a:rPr lang="hu-HU" dirty="0"/>
              <a:t> </a:t>
            </a:r>
            <a:r>
              <a:rPr lang="hu-HU" sz="3200" b="1" dirty="0"/>
              <a:t>védelmi potenciál növekedése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b="1" dirty="0"/>
          </a:p>
          <a:p>
            <a:pPr algn="ctr"/>
            <a:endParaRPr lang="hu-HU" dirty="0"/>
          </a:p>
        </p:txBody>
      </p:sp>
      <p:grpSp>
        <p:nvGrpSpPr>
          <p:cNvPr id="25" name="Csoportba foglalás 24"/>
          <p:cNvGrpSpPr/>
          <p:nvPr/>
        </p:nvGrpSpPr>
        <p:grpSpPr>
          <a:xfrm>
            <a:off x="0" y="82849"/>
            <a:ext cx="12192000" cy="1340349"/>
            <a:chOff x="1" y="162316"/>
            <a:chExt cx="12192000" cy="1340349"/>
          </a:xfrm>
        </p:grpSpPr>
        <p:grpSp>
          <p:nvGrpSpPr>
            <p:cNvPr id="26" name="Csoportba foglalás 25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29" name="Téglalap 28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Téglalap 29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1" name="Téglalap 30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27" name="Kép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28" name="Kép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755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9280">
              <a:srgbClr val="042348"/>
            </a:gs>
            <a:gs pos="0">
              <a:schemeClr val="accent1">
                <a:alpha val="86000"/>
                <a:lumMod val="14000"/>
              </a:schemeClr>
            </a:gs>
            <a:gs pos="48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Csoportba foglalás 16"/>
          <p:cNvGrpSpPr/>
          <p:nvPr/>
        </p:nvGrpSpPr>
        <p:grpSpPr>
          <a:xfrm>
            <a:off x="0" y="-47085"/>
            <a:ext cx="12192000" cy="1340349"/>
            <a:chOff x="1" y="162316"/>
            <a:chExt cx="12192000" cy="1340349"/>
          </a:xfrm>
        </p:grpSpPr>
        <p:grpSp>
          <p:nvGrpSpPr>
            <p:cNvPr id="18" name="Csoportba foglalás 17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21" name="Téglalap 20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Téglalap 21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" name="Téglalap 22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19" name="Kép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20" name="Kép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16" y="992458"/>
            <a:ext cx="8380325" cy="5537781"/>
          </a:xfrm>
        </p:spPr>
      </p:pic>
      <p:sp>
        <p:nvSpPr>
          <p:cNvPr id="5" name="Cím 4"/>
          <p:cNvSpPr txBox="1">
            <a:spLocks/>
          </p:cNvSpPr>
          <p:nvPr/>
        </p:nvSpPr>
        <p:spPr>
          <a:xfrm>
            <a:off x="8431491" y="992457"/>
            <a:ext cx="3760509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u-HU" sz="2600" b="1" dirty="0"/>
              <a:t>GLOBÁLIS FENYEGETETTSÉGEK</a:t>
            </a:r>
          </a:p>
        </p:txBody>
      </p:sp>
      <p:sp>
        <p:nvSpPr>
          <p:cNvPr id="6" name="Cím 4"/>
          <p:cNvSpPr txBox="1">
            <a:spLocks/>
          </p:cNvSpPr>
          <p:nvPr/>
        </p:nvSpPr>
        <p:spPr>
          <a:xfrm>
            <a:off x="8484673" y="1871179"/>
            <a:ext cx="3760509" cy="43710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b="1" dirty="0"/>
              <a:t>Felkerült AZ ÉLMEZŐNYBE:</a:t>
            </a:r>
            <a:br>
              <a:rPr lang="hu-HU" sz="2800" b="1" dirty="0"/>
            </a:br>
            <a:endParaRPr lang="hu-HU" sz="2800" b="1" dirty="0"/>
          </a:p>
          <a:p>
            <a:pPr marL="457200" indent="-4572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u-HU" sz="2800" b="1" dirty="0" err="1"/>
              <a:t>Kibertámadás</a:t>
            </a:r>
            <a:endParaRPr lang="hu-HU" sz="2800" b="1" dirty="0"/>
          </a:p>
          <a:p>
            <a:pPr marL="457200" indent="-4572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u-HU" sz="2800" b="1" dirty="0"/>
              <a:t>Adatokkal visszaélés, adatlopás</a:t>
            </a:r>
          </a:p>
          <a:p>
            <a:pPr marL="457200" indent="-4572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u-HU" sz="2800" b="1" dirty="0"/>
              <a:t>Kritikus információs infrastruktúrák leállása</a:t>
            </a:r>
          </a:p>
          <a:p>
            <a:pPr marL="457200" indent="-4572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hu-HU" sz="2800" b="1" dirty="0"/>
              <a:t>Technológiai fejlődéssel járó negatív következmények</a:t>
            </a:r>
          </a:p>
        </p:txBody>
      </p:sp>
      <p:sp>
        <p:nvSpPr>
          <p:cNvPr id="8" name="Szöveg helye 6"/>
          <p:cNvSpPr txBox="1">
            <a:spLocks/>
          </p:cNvSpPr>
          <p:nvPr/>
        </p:nvSpPr>
        <p:spPr>
          <a:xfrm>
            <a:off x="7677865" y="6148754"/>
            <a:ext cx="4058610" cy="392724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hu-HU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6007022" y="6530240"/>
            <a:ext cx="711273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/>
              <a:t>Forrás: http://reports.weforum.org/global-risks-2018/global-risks-landscape-2018/#risks///</a:t>
            </a:r>
          </a:p>
        </p:txBody>
      </p:sp>
    </p:spTree>
    <p:extLst>
      <p:ext uri="{BB962C8B-B14F-4D97-AF65-F5344CB8AC3E}">
        <p14:creationId xmlns:p14="http://schemas.microsoft.com/office/powerpoint/2010/main" val="259981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Ábra 13" descr="Számítógép">
            <a:extLst>
              <a:ext uri="{FF2B5EF4-FFF2-40B4-BE49-F238E27FC236}">
                <a16:creationId xmlns:a16="http://schemas.microsoft.com/office/drawing/2014/main" id="{C25B1A4B-4F2B-4BFA-97DE-EEF4147A1F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9186" y="3183704"/>
            <a:ext cx="1089308" cy="1089308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1606286" y="533714"/>
            <a:ext cx="797904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/>
              <a:t>Fenyegetettségek és védelmek generációs fejlődése</a:t>
            </a:r>
          </a:p>
          <a:p>
            <a:pPr algn="ctr"/>
            <a:endParaRPr lang="hu-HU" dirty="0"/>
          </a:p>
        </p:txBody>
      </p:sp>
      <p:pic>
        <p:nvPicPr>
          <p:cNvPr id="3" name="Ábra 2" descr="Táblagép">
            <a:extLst>
              <a:ext uri="{FF2B5EF4-FFF2-40B4-BE49-F238E27FC236}">
                <a16:creationId xmlns:a16="http://schemas.microsoft.com/office/drawing/2014/main" id="{19761B48-4EA1-41B6-930B-4013E16BEE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50195" y="1749550"/>
            <a:ext cx="1484050" cy="1127234"/>
          </a:xfrm>
          <a:prstGeom prst="rect">
            <a:avLst/>
          </a:prstGeom>
        </p:spPr>
      </p:pic>
      <p:pic>
        <p:nvPicPr>
          <p:cNvPr id="17" name="Ábra 16" descr="Hálózat">
            <a:extLst>
              <a:ext uri="{FF2B5EF4-FFF2-40B4-BE49-F238E27FC236}">
                <a16:creationId xmlns:a16="http://schemas.microsoft.com/office/drawing/2014/main" id="{232BA057-CBFC-499A-9D77-A0FA937B6B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46625" y="2478359"/>
            <a:ext cx="782257" cy="782257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67107" y="4007854"/>
            <a:ext cx="2517289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b="1" dirty="0">
                <a:solidFill>
                  <a:srgbClr val="FFFF00"/>
                </a:solidFill>
              </a:rPr>
              <a:t>1. Generáció Vírusok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b="1" dirty="0"/>
              <a:t>Vírustámadások stand </a:t>
            </a:r>
            <a:r>
              <a:rPr lang="hu-HU" sz="2000" b="1" dirty="0" err="1"/>
              <a:t>alon</a:t>
            </a:r>
            <a:r>
              <a:rPr lang="hu-HU" sz="2000" b="1" dirty="0"/>
              <a:t> gépek ellen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b="1" dirty="0"/>
              <a:t>Vírusirtó termékek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b="1" dirty="0"/>
              <a:t>1980-as évek vége</a:t>
            </a:r>
          </a:p>
        </p:txBody>
      </p:sp>
      <p:sp>
        <p:nvSpPr>
          <p:cNvPr id="4" name="Téglalap 3"/>
          <p:cNvSpPr/>
          <p:nvPr/>
        </p:nvSpPr>
        <p:spPr>
          <a:xfrm>
            <a:off x="2335200" y="3322931"/>
            <a:ext cx="2828788" cy="270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b="1" dirty="0">
                <a:solidFill>
                  <a:srgbClr val="FFFF00"/>
                </a:solidFill>
              </a:rPr>
              <a:t>2. Generáció Hálózati támadások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b="1" dirty="0"/>
              <a:t>Internet felől érkező,</a:t>
            </a:r>
            <a:br>
              <a:rPr lang="hu-HU" sz="2000" b="1" dirty="0"/>
            </a:br>
            <a:r>
              <a:rPr lang="hu-HU" sz="2000" b="1" dirty="0"/>
              <a:t> üzleti folyamatot befolyásoló támadások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b="1" dirty="0"/>
              <a:t>Tűzfalak</a:t>
            </a:r>
          </a:p>
          <a:p>
            <a:r>
              <a:rPr lang="hu-HU" sz="2000" b="1" dirty="0"/>
              <a:t>1990-es évek közepe</a:t>
            </a:r>
          </a:p>
        </p:txBody>
      </p:sp>
      <p:sp>
        <p:nvSpPr>
          <p:cNvPr id="6" name="Téglalap 5"/>
          <p:cNvSpPr/>
          <p:nvPr/>
        </p:nvSpPr>
        <p:spPr>
          <a:xfrm>
            <a:off x="5080595" y="2915085"/>
            <a:ext cx="2718099" cy="3359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hu-HU" sz="2000" b="1" dirty="0">
                <a:solidFill>
                  <a:srgbClr val="FFFF00"/>
                </a:solidFill>
              </a:rPr>
              <a:t>3. Generáció Alkalmazás támadások</a:t>
            </a:r>
          </a:p>
          <a:p>
            <a:pPr>
              <a:lnSpc>
                <a:spcPct val="107000"/>
              </a:lnSpc>
            </a:pPr>
            <a:r>
              <a:rPr lang="hu-HU" sz="2000" b="1" dirty="0"/>
              <a:t>Alkalmazások sebezhetőségeit kihasználó támadások</a:t>
            </a:r>
          </a:p>
          <a:p>
            <a:pPr>
              <a:lnSpc>
                <a:spcPct val="107000"/>
              </a:lnSpc>
            </a:pPr>
            <a:r>
              <a:rPr lang="hu-HU" sz="2000" b="1" dirty="0"/>
              <a:t>IPS</a:t>
            </a:r>
          </a:p>
          <a:p>
            <a:pPr>
              <a:lnSpc>
                <a:spcPct val="107000"/>
              </a:lnSpc>
            </a:pPr>
            <a:r>
              <a:rPr lang="hu-HU" sz="2000" b="1" dirty="0"/>
              <a:t>2000-es évtized eleje</a:t>
            </a:r>
          </a:p>
        </p:txBody>
      </p:sp>
      <p:sp>
        <p:nvSpPr>
          <p:cNvPr id="7" name="Téglalap 6"/>
          <p:cNvSpPr/>
          <p:nvPr/>
        </p:nvSpPr>
        <p:spPr>
          <a:xfrm>
            <a:off x="7154942" y="2313167"/>
            <a:ext cx="2524461" cy="3034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b="1" dirty="0">
                <a:solidFill>
                  <a:srgbClr val="FFFF00"/>
                </a:solidFill>
              </a:rPr>
              <a:t>4. Generáció </a:t>
            </a:r>
            <a:r>
              <a:rPr lang="hu-HU" sz="2000" b="1" dirty="0" err="1">
                <a:solidFill>
                  <a:srgbClr val="FFFF00"/>
                </a:solidFill>
              </a:rPr>
              <a:t>Playload</a:t>
            </a:r>
            <a:endParaRPr lang="hu-HU" sz="2000" b="1" dirty="0">
              <a:solidFill>
                <a:srgbClr val="FFFF00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b="1" dirty="0"/>
              <a:t>Ismeretlen célú, </a:t>
            </a:r>
            <a:r>
              <a:rPr lang="hu-HU" sz="2000" b="1" dirty="0" err="1"/>
              <a:t>polimorfikus</a:t>
            </a:r>
            <a:r>
              <a:rPr lang="hu-HU" sz="2000" b="1" dirty="0"/>
              <a:t>, kitérő támadások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000" b="1" dirty="0"/>
              <a:t>Anti-bot, </a:t>
            </a:r>
            <a:r>
              <a:rPr lang="hu-HU" sz="2000" b="1" dirty="0" err="1"/>
              <a:t>sendboxing</a:t>
            </a:r>
            <a:r>
              <a:rPr lang="hu-HU" sz="2000" b="1" dirty="0"/>
              <a:t> termékek</a:t>
            </a:r>
          </a:p>
          <a:p>
            <a:r>
              <a:rPr lang="hu-HU" sz="2000" b="1" dirty="0"/>
              <a:t>2010 körül</a:t>
            </a:r>
          </a:p>
        </p:txBody>
      </p:sp>
      <p:sp>
        <p:nvSpPr>
          <p:cNvPr id="8" name="Téglalap 7"/>
          <p:cNvSpPr/>
          <p:nvPr/>
        </p:nvSpPr>
        <p:spPr>
          <a:xfrm>
            <a:off x="9585330" y="1600646"/>
            <a:ext cx="2438553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hu-HU" sz="2000" b="1" dirty="0">
                <a:solidFill>
                  <a:srgbClr val="FFFF00"/>
                </a:solidFill>
              </a:rPr>
              <a:t>5. Generáció MEGA támadások</a:t>
            </a:r>
          </a:p>
          <a:p>
            <a:pPr>
              <a:lnSpc>
                <a:spcPct val="107000"/>
              </a:lnSpc>
            </a:pPr>
            <a:r>
              <a:rPr lang="hu-HU" sz="2000" b="1" dirty="0"/>
              <a:t>Kifinomult támadó módszerek, </a:t>
            </a:r>
            <a:br>
              <a:rPr lang="hu-HU" sz="2000" b="1" dirty="0"/>
            </a:br>
            <a:r>
              <a:rPr lang="hu-HU" sz="2000" b="1" dirty="0"/>
              <a:t>több vektoros megatámadások.</a:t>
            </a:r>
          </a:p>
          <a:p>
            <a:pPr>
              <a:lnSpc>
                <a:spcPct val="107000"/>
              </a:lnSpc>
            </a:pPr>
            <a:r>
              <a:rPr lang="hu-HU" sz="2000" b="1" dirty="0"/>
              <a:t>Professzionális fenyegetettség detektáló</a:t>
            </a:r>
            <a:br>
              <a:rPr lang="hu-HU" sz="2000" b="1" dirty="0"/>
            </a:br>
            <a:r>
              <a:rPr lang="hu-HU" sz="2000" b="1" dirty="0"/>
              <a:t> és védelmi reagáló megoldások</a:t>
            </a:r>
            <a:r>
              <a:rPr lang="hu-HU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hu-HU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384" y="3315840"/>
            <a:ext cx="680077" cy="680077"/>
          </a:xfrm>
          <a:prstGeom prst="rect">
            <a:avLst/>
          </a:prstGeom>
        </p:spPr>
      </p:pic>
      <p:pic>
        <p:nvPicPr>
          <p:cNvPr id="15" name="Ábra 12" descr="Felhő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427822" y="1462696"/>
            <a:ext cx="988750" cy="1037794"/>
          </a:xfrm>
          <a:prstGeom prst="rect">
            <a:avLst/>
          </a:prstGeom>
        </p:spPr>
      </p:pic>
      <p:pic>
        <p:nvPicPr>
          <p:cNvPr id="16" name="Ábra 11" descr="Fogaskerekek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849473" y="1126535"/>
            <a:ext cx="1042280" cy="937921"/>
          </a:xfrm>
          <a:prstGeom prst="rect">
            <a:avLst/>
          </a:prstGeom>
        </p:spPr>
      </p:pic>
      <p:pic>
        <p:nvPicPr>
          <p:cNvPr id="18" name="Ábra 10" descr="Földgömb Amerika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9590289" y="843675"/>
            <a:ext cx="1048816" cy="799901"/>
          </a:xfrm>
          <a:prstGeom prst="rect">
            <a:avLst/>
          </a:prstGeom>
        </p:spPr>
      </p:pic>
      <p:grpSp>
        <p:nvGrpSpPr>
          <p:cNvPr id="19" name="Csoportba foglalás 18"/>
          <p:cNvGrpSpPr/>
          <p:nvPr/>
        </p:nvGrpSpPr>
        <p:grpSpPr>
          <a:xfrm>
            <a:off x="0" y="-39818"/>
            <a:ext cx="12192000" cy="1340349"/>
            <a:chOff x="1" y="162316"/>
            <a:chExt cx="12192000" cy="1340349"/>
          </a:xfrm>
        </p:grpSpPr>
        <p:grpSp>
          <p:nvGrpSpPr>
            <p:cNvPr id="20" name="Csoportba foglalás 19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23" name="Téglalap 22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4" name="Téglalap 23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5" name="Téglalap 24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21" name="Kép 20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22" name="Kép 2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1382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Csoportba foglalás 5"/>
          <p:cNvGrpSpPr/>
          <p:nvPr/>
        </p:nvGrpSpPr>
        <p:grpSpPr>
          <a:xfrm>
            <a:off x="0" y="0"/>
            <a:ext cx="12192000" cy="1340349"/>
            <a:chOff x="1" y="162316"/>
            <a:chExt cx="12192000" cy="1340349"/>
          </a:xfrm>
        </p:grpSpPr>
        <p:grpSp>
          <p:nvGrpSpPr>
            <p:cNvPr id="8" name="Csoportba foglalás 7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1" name="Téglalap 10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Téglalap 11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" name="Téglalap 12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9" name="Kép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10" name="Kép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8306800" y="1656836"/>
            <a:ext cx="3657600" cy="1371600"/>
          </a:xfrm>
        </p:spPr>
        <p:txBody>
          <a:bodyPr/>
          <a:lstStyle/>
          <a:p>
            <a:pPr algn="ctr"/>
            <a:r>
              <a:rPr lang="hu-HU" b="1" dirty="0"/>
              <a:t>Fenyegetettségek alakulása </a:t>
            </a:r>
            <a:br>
              <a:rPr lang="hu-HU" b="1" dirty="0"/>
            </a:br>
            <a:r>
              <a:rPr lang="hu-HU" b="1" dirty="0"/>
              <a:t>(2015-2017)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half" idx="2"/>
          </p:nvPr>
        </p:nvSpPr>
        <p:spPr>
          <a:xfrm>
            <a:off x="7677865" y="6148754"/>
            <a:ext cx="4058610" cy="392724"/>
          </a:xfrm>
        </p:spPr>
        <p:txBody>
          <a:bodyPr>
            <a:normAutofit/>
          </a:bodyPr>
          <a:lstStyle/>
          <a:p>
            <a:r>
              <a:rPr lang="hu-HU" sz="1200" dirty="0">
                <a:solidFill>
                  <a:schemeClr val="tx1"/>
                </a:solidFill>
              </a:rPr>
              <a:t>Forrás: :  https://etl.enisa.europa.eu/#/</a:t>
            </a:r>
            <a:endParaRPr lang="hu-HU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4706" y="461627"/>
            <a:ext cx="8449535" cy="63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09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0" y="6401172"/>
            <a:ext cx="12192000" cy="45682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Kommunikáció Konferencia 2018</a:t>
            </a:r>
          </a:p>
        </p:txBody>
      </p:sp>
      <p:sp>
        <p:nvSpPr>
          <p:cNvPr id="2" name="Téglalap 1"/>
          <p:cNvSpPr/>
          <p:nvPr/>
        </p:nvSpPr>
        <p:spPr>
          <a:xfrm>
            <a:off x="224235" y="640892"/>
            <a:ext cx="1124410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/>
              <a:t>NOC-ok képességei</a:t>
            </a:r>
          </a:p>
          <a:p>
            <a:pPr algn="ctr"/>
            <a:endParaRPr lang="hu-HU" dirty="0"/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1" y="162316"/>
            <a:ext cx="12192000" cy="1340349"/>
            <a:chOff x="1" y="162316"/>
            <a:chExt cx="12192000" cy="1340349"/>
          </a:xfrm>
        </p:grpSpPr>
        <p:grpSp>
          <p:nvGrpSpPr>
            <p:cNvPr id="14" name="Csoportba foglalás 13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7" name="Téglalap 16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Téglalap 17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Téglalap 18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15" name="Kép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  <p:sp>
        <p:nvSpPr>
          <p:cNvPr id="4" name="Téglalap 3"/>
          <p:cNvSpPr/>
          <p:nvPr/>
        </p:nvSpPr>
        <p:spPr>
          <a:xfrm>
            <a:off x="737733" y="1722788"/>
            <a:ext cx="1124410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000" b="1" dirty="0"/>
              <a:t>Hordozóhálózatfelügyeleti megoldások.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000" b="1" dirty="0"/>
              <a:t>Szerver- és adattárolófelügyelet.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000" b="1" dirty="0"/>
              <a:t>Alkalmazásfelügyelet.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000" b="1" dirty="0"/>
              <a:t>Incidenskezelés , problémakezelés, eseménykezelés (szolgáltatásfolytonossági, rendelkezésre állási fókusszal).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000" b="1" u="sng" dirty="0"/>
              <a:t>Cél:</a:t>
            </a:r>
            <a:r>
              <a:rPr lang="hu-HU" sz="3000" b="1" dirty="0"/>
              <a:t> MAGAS RENDELKEZÉSRE ÁLLÁS mind az üzemeltetésben, mind az ügyfélkiszolgálásban.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b="1" dirty="0"/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65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8740A9-AAE6-4DB6-BE44-EAB5D903B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01" y="820590"/>
            <a:ext cx="12053455" cy="518159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hu-HU" sz="4800" b="1" dirty="0">
                <a:solidFill>
                  <a:schemeClr val="tx1"/>
                </a:solidFill>
              </a:rPr>
              <a:t>Kihívások</a:t>
            </a:r>
          </a:p>
          <a:p>
            <a:r>
              <a:rPr lang="hu-HU" sz="4800" b="1" dirty="0">
                <a:solidFill>
                  <a:schemeClr val="tx1"/>
                </a:solidFill>
              </a:rPr>
              <a:t>Felhőalapú technológiára épülő adattárolás.</a:t>
            </a:r>
          </a:p>
          <a:p>
            <a:r>
              <a:rPr lang="hu-HU" sz="4800" b="1" dirty="0">
                <a:solidFill>
                  <a:schemeClr val="tx1"/>
                </a:solidFill>
              </a:rPr>
              <a:t>Kritikus infrastruktúrák.</a:t>
            </a:r>
          </a:p>
          <a:p>
            <a:r>
              <a:rPr lang="hu-HU" sz="4800" b="1" dirty="0">
                <a:solidFill>
                  <a:schemeClr val="tx1"/>
                </a:solidFill>
              </a:rPr>
              <a:t>Nemzeti adatvagyon megóvása.</a:t>
            </a:r>
          </a:p>
          <a:p>
            <a:r>
              <a:rPr lang="hu-HU" sz="4800" b="1" dirty="0">
                <a:solidFill>
                  <a:schemeClr val="tx1"/>
                </a:solidFill>
              </a:rPr>
              <a:t>Elektronikus iratkezelő és dokumentumkezelő rendszerek használata, elektronikus ügyintézés.</a:t>
            </a:r>
          </a:p>
          <a:p>
            <a:r>
              <a:rPr lang="hu-HU" sz="4800" b="1" dirty="0">
                <a:solidFill>
                  <a:schemeClr val="tx1"/>
                </a:solidFill>
              </a:rPr>
              <a:t>A BYOD teljes, vagy részleges engedélyezése.</a:t>
            </a:r>
          </a:p>
          <a:p>
            <a:r>
              <a:rPr lang="hu-HU" sz="4800" b="1" dirty="0" err="1">
                <a:solidFill>
                  <a:schemeClr val="tx1"/>
                </a:solidFill>
              </a:rPr>
              <a:t>IoT</a:t>
            </a:r>
            <a:r>
              <a:rPr lang="hu-HU" sz="4800" b="1" dirty="0">
                <a:solidFill>
                  <a:schemeClr val="tx1"/>
                </a:solidFill>
              </a:rPr>
              <a:t> eszközök rohamosan növekvő száma.</a:t>
            </a:r>
          </a:p>
          <a:p>
            <a:r>
              <a:rPr lang="hu-HU" sz="4800" b="1" dirty="0">
                <a:solidFill>
                  <a:schemeClr val="tx1"/>
                </a:solidFill>
              </a:rPr>
              <a:t>Kockázatarányos védelem kialakítása.</a:t>
            </a:r>
            <a:endParaRPr lang="hu-HU" b="1" dirty="0">
              <a:solidFill>
                <a:schemeClr val="tx1"/>
              </a:solidFill>
            </a:endParaRPr>
          </a:p>
          <a:p>
            <a:endParaRPr lang="hu-HU" dirty="0"/>
          </a:p>
        </p:txBody>
      </p:sp>
      <p:sp>
        <p:nvSpPr>
          <p:cNvPr id="4" name="Alcím 4">
            <a:extLst>
              <a:ext uri="{FF2B5EF4-FFF2-40B4-BE49-F238E27FC236}">
                <a16:creationId xmlns:a16="http://schemas.microsoft.com/office/drawing/2014/main" id="{CE4B385E-E997-44D5-8663-561B62100457}"/>
              </a:ext>
            </a:extLst>
          </p:cNvPr>
          <p:cNvSpPr txBox="1">
            <a:spLocks/>
          </p:cNvSpPr>
          <p:nvPr/>
        </p:nvSpPr>
        <p:spPr>
          <a:xfrm>
            <a:off x="0" y="6401172"/>
            <a:ext cx="12192000" cy="4568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>
                <a:solidFill>
                  <a:schemeClr val="tx1"/>
                </a:solidFill>
              </a:rPr>
              <a:t>Kommunikáció Konferencia 2018</a:t>
            </a:r>
            <a:endParaRPr lang="hu-HU" dirty="0">
              <a:solidFill>
                <a:schemeClr val="tx1"/>
              </a:solidFill>
            </a:endParaRPr>
          </a:p>
        </p:txBody>
      </p:sp>
      <p:grpSp>
        <p:nvGrpSpPr>
          <p:cNvPr id="5" name="Csoportba foglalás 4"/>
          <p:cNvGrpSpPr/>
          <p:nvPr/>
        </p:nvGrpSpPr>
        <p:grpSpPr>
          <a:xfrm>
            <a:off x="0" y="0"/>
            <a:ext cx="12192000" cy="1340349"/>
            <a:chOff x="1" y="162316"/>
            <a:chExt cx="12192000" cy="1340349"/>
          </a:xfrm>
        </p:grpSpPr>
        <p:grpSp>
          <p:nvGrpSpPr>
            <p:cNvPr id="6" name="Csoportba foglalás 5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9" name="Téglalap 8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Téglalap 9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Téglalap 10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8" name="Kép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91972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0" y="6401172"/>
            <a:ext cx="12192000" cy="45682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Kommunikáció Konferencia 2018</a:t>
            </a:r>
          </a:p>
        </p:txBody>
      </p:sp>
      <p:sp>
        <p:nvSpPr>
          <p:cNvPr id="2" name="Téglalap 1"/>
          <p:cNvSpPr/>
          <p:nvPr/>
        </p:nvSpPr>
        <p:spPr>
          <a:xfrm>
            <a:off x="447963" y="711818"/>
            <a:ext cx="1124410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/>
              <a:t>Biztonságtudatosság előtérbe kerülése</a:t>
            </a:r>
          </a:p>
          <a:p>
            <a:pPr algn="ctr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43094" y="1662767"/>
            <a:ext cx="1124410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3200" b="1" dirty="0"/>
              <a:t>A médián keresztüli tájékoztatás felértékelődése.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3200" b="1" dirty="0"/>
              <a:t>Vezetői oldalról a </a:t>
            </a:r>
            <a:r>
              <a:rPr lang="hu-HU" sz="3200" b="1" dirty="0" err="1"/>
              <a:t>kibernyegetettség</a:t>
            </a:r>
            <a:r>
              <a:rPr lang="hu-HU" sz="3200" b="1" dirty="0"/>
              <a:t> reális </a:t>
            </a:r>
            <a:r>
              <a:rPr lang="hu-HU" sz="3200" b="1" dirty="0" err="1"/>
              <a:t>veszélykénti</a:t>
            </a:r>
            <a:r>
              <a:rPr lang="hu-HU" sz="3200" b="1" dirty="0"/>
              <a:t> értékelése, elvárás a jól szervezett védelemre.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3200" b="1" dirty="0"/>
              <a:t>Vállalati-, közigazgatási-, védelmi- szervezeti szinten professzionális megoldások alkalmazása (SOC).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3200" b="1" dirty="0"/>
              <a:t>Vonatkozó jogszabályoknak való megfelelés követelményeinek teljesítése.</a:t>
            </a:r>
          </a:p>
          <a:p>
            <a:pPr algn="ctr"/>
            <a:endParaRPr lang="hu-HU" dirty="0"/>
          </a:p>
        </p:txBody>
      </p:sp>
      <p:grpSp>
        <p:nvGrpSpPr>
          <p:cNvPr id="6" name="Csoportba foglalás 5"/>
          <p:cNvGrpSpPr/>
          <p:nvPr/>
        </p:nvGrpSpPr>
        <p:grpSpPr>
          <a:xfrm>
            <a:off x="1" y="162316"/>
            <a:ext cx="12192000" cy="1340349"/>
            <a:chOff x="1" y="162316"/>
            <a:chExt cx="12192000" cy="1340349"/>
          </a:xfrm>
        </p:grpSpPr>
        <p:grpSp>
          <p:nvGrpSpPr>
            <p:cNvPr id="7" name="Csoportba foglalás 6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0" name="Téglalap 9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Téglalap 10"/>
              <p:cNvSpPr/>
              <p:nvPr/>
            </p:nvSpPr>
            <p:spPr>
              <a:xfrm flipH="1">
                <a:off x="0" y="1844825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Téglalap 11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8" name="Kép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9" name="Kép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2188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Csoportba foglalás 5"/>
          <p:cNvGrpSpPr/>
          <p:nvPr/>
        </p:nvGrpSpPr>
        <p:grpSpPr>
          <a:xfrm>
            <a:off x="1" y="162316"/>
            <a:ext cx="12192000" cy="1340349"/>
            <a:chOff x="1" y="162316"/>
            <a:chExt cx="12192000" cy="1340349"/>
          </a:xfrm>
        </p:grpSpPr>
        <p:grpSp>
          <p:nvGrpSpPr>
            <p:cNvPr id="7" name="Csoportba foglalás 6"/>
            <p:cNvGrpSpPr/>
            <p:nvPr/>
          </p:nvGrpSpPr>
          <p:grpSpPr>
            <a:xfrm>
              <a:off x="1" y="278169"/>
              <a:ext cx="12192000" cy="345775"/>
              <a:chOff x="0" y="1779639"/>
              <a:chExt cx="9144000" cy="195558"/>
            </a:xfrm>
          </p:grpSpPr>
          <p:sp>
            <p:nvSpPr>
              <p:cNvPr id="10" name="Téglalap 9"/>
              <p:cNvSpPr/>
              <p:nvPr/>
            </p:nvSpPr>
            <p:spPr>
              <a:xfrm flipH="1">
                <a:off x="0" y="1779639"/>
                <a:ext cx="9144000" cy="65186"/>
              </a:xfrm>
              <a:prstGeom prst="rect">
                <a:avLst/>
              </a:prstGeom>
              <a:solidFill>
                <a:srgbClr val="C0000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Téglalap 10"/>
              <p:cNvSpPr/>
              <p:nvPr/>
            </p:nvSpPr>
            <p:spPr>
              <a:xfrm flipH="1">
                <a:off x="0" y="1844824"/>
                <a:ext cx="9144000" cy="6518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Téglalap 11"/>
              <p:cNvSpPr/>
              <p:nvPr/>
            </p:nvSpPr>
            <p:spPr>
              <a:xfrm flipH="1">
                <a:off x="0" y="1910011"/>
                <a:ext cx="9144000" cy="65186"/>
              </a:xfrm>
              <a:prstGeom prst="rect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u-HU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pic>
          <p:nvPicPr>
            <p:cNvPr id="8" name="Kép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36" y="162316"/>
              <a:ext cx="1294666" cy="1294666"/>
            </a:xfrm>
            <a:prstGeom prst="rect">
              <a:avLst/>
            </a:prstGeom>
          </p:spPr>
        </p:pic>
        <p:pic>
          <p:nvPicPr>
            <p:cNvPr id="9" name="Kép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4929" y="162316"/>
              <a:ext cx="1340349" cy="1340349"/>
            </a:xfrm>
            <a:prstGeom prst="rect">
              <a:avLst/>
            </a:prstGeom>
          </p:spPr>
        </p:pic>
      </p:grp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0" y="6401172"/>
            <a:ext cx="12192000" cy="45682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Kommunikáció Konferencia 2018</a:t>
            </a:r>
          </a:p>
        </p:txBody>
      </p:sp>
      <p:sp>
        <p:nvSpPr>
          <p:cNvPr id="2" name="Téglalap 1"/>
          <p:cNvSpPr/>
          <p:nvPr/>
        </p:nvSpPr>
        <p:spPr>
          <a:xfrm>
            <a:off x="205721" y="601795"/>
            <a:ext cx="1124410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/>
              <a:t>SOC</a:t>
            </a:r>
          </a:p>
          <a:p>
            <a:pPr algn="ctr"/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05721" y="1439949"/>
            <a:ext cx="1124410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3200" b="1" dirty="0"/>
              <a:t>Biztonság garantálását napjainkban  a </a:t>
            </a:r>
            <a:r>
              <a:rPr lang="hu-HU" sz="3200" b="1" dirty="0" err="1"/>
              <a:t>Security</a:t>
            </a:r>
            <a:r>
              <a:rPr lang="hu-HU" sz="3200" b="1" dirty="0"/>
              <a:t> </a:t>
            </a:r>
            <a:r>
              <a:rPr lang="hu-HU" sz="3200" b="1" dirty="0" err="1"/>
              <a:t>Operations</a:t>
            </a:r>
            <a:r>
              <a:rPr lang="hu-HU" sz="3200" b="1" dirty="0"/>
              <a:t> Centerek ( SOC) biztosítják,  melyek több generációs fejlődést követően ma már a támadások valós detektálását és korai észlelését, elhárítását, valamint nyomozati elemzését és a megelőzés támogatását végzik hatékonyan.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hu-HU" sz="3200" b="1" dirty="0"/>
              <a:t>Jól működő SOC három fő alappillére a jól képzett, rátermett szakállomány és a kor színvonalának megfelelő HW és SW park, valamint a működést garantáló szabályzó rendszer.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3200" b="1" dirty="0"/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5165862"/>
      </p:ext>
    </p:extLst>
  </p:cSld>
  <p:clrMapOvr>
    <a:masterClrMapping/>
  </p:clrMapOvr>
</p:sld>
</file>

<file path=ppt/theme/theme1.xml><?xml version="1.0" encoding="utf-8"?>
<a:theme xmlns:a="http://schemas.openxmlformats.org/drawingml/2006/main" name="Szele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901</TotalTime>
  <Words>1103</Words>
  <Application>Microsoft Office PowerPoint</Application>
  <PresentationFormat>Szélesvásznú</PresentationFormat>
  <Paragraphs>146</Paragraphs>
  <Slides>18</Slides>
  <Notes>17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Wingdings 3</vt:lpstr>
      <vt:lpstr>Szelet</vt:lpstr>
      <vt:lpstr>Office-téma</vt:lpstr>
      <vt:lpstr>PowerPoint-bemutató</vt:lpstr>
      <vt:lpstr>PowerPoint-bemutató</vt:lpstr>
      <vt:lpstr>PowerPoint-bemutató</vt:lpstr>
      <vt:lpstr>PowerPoint-bemutató</vt:lpstr>
      <vt:lpstr>Fenyegetettségek alakulása  (2015-2017)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HDF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Kucsera Erika alez</dc:creator>
  <cp:lastModifiedBy>User</cp:lastModifiedBy>
  <cp:revision>57</cp:revision>
  <cp:lastPrinted>2018-11-13T15:06:58Z</cp:lastPrinted>
  <dcterms:created xsi:type="dcterms:W3CDTF">2018-11-12T09:28:52Z</dcterms:created>
  <dcterms:modified xsi:type="dcterms:W3CDTF">2018-11-13T18:07:03Z</dcterms:modified>
</cp:coreProperties>
</file>